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sldIdLst>
    <p:sldId id="256" r:id="rId2"/>
    <p:sldId id="276" r:id="rId3"/>
    <p:sldId id="286" r:id="rId4"/>
    <p:sldId id="287" r:id="rId5"/>
    <p:sldId id="288" r:id="rId6"/>
    <p:sldId id="278" r:id="rId7"/>
    <p:sldId id="279" r:id="rId8"/>
    <p:sldId id="280" r:id="rId9"/>
    <p:sldId id="281" r:id="rId10"/>
    <p:sldId id="282" r:id="rId11"/>
    <p:sldId id="270" r:id="rId12"/>
    <p:sldId id="274" r:id="rId13"/>
    <p:sldId id="267" r:id="rId14"/>
    <p:sldId id="273" r:id="rId15"/>
    <p:sldId id="275" r:id="rId16"/>
    <p:sldId id="260" r:id="rId17"/>
    <p:sldId id="258" r:id="rId18"/>
    <p:sldId id="259" r:id="rId19"/>
    <p:sldId id="263" r:id="rId20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387D00-1345-4FC9-8145-2D05D2CD83E2}" v="2" dt="2021-10-19T12:08:44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Gevers - van Uden" userId="3bc1b155-21dc-4228-af2e-9a69b1d3578e" providerId="ADAL" clId="{2D387D00-1345-4FC9-8145-2D05D2CD83E2}"/>
    <pc:docChg chg="undo custSel delSld modSld">
      <pc:chgData name="Kim Gevers - van Uden" userId="3bc1b155-21dc-4228-af2e-9a69b1d3578e" providerId="ADAL" clId="{2D387D00-1345-4FC9-8145-2D05D2CD83E2}" dt="2021-10-19T12:11:17.062" v="40" actId="47"/>
      <pc:docMkLst>
        <pc:docMk/>
      </pc:docMkLst>
      <pc:sldChg chg="del">
        <pc:chgData name="Kim Gevers - van Uden" userId="3bc1b155-21dc-4228-af2e-9a69b1d3578e" providerId="ADAL" clId="{2D387D00-1345-4FC9-8145-2D05D2CD83E2}" dt="2021-10-19T12:09:49.832" v="36" actId="47"/>
        <pc:sldMkLst>
          <pc:docMk/>
          <pc:sldMk cId="0" sldId="261"/>
        </pc:sldMkLst>
      </pc:sldChg>
      <pc:sldChg chg="del">
        <pc:chgData name="Kim Gevers - van Uden" userId="3bc1b155-21dc-4228-af2e-9a69b1d3578e" providerId="ADAL" clId="{2D387D00-1345-4FC9-8145-2D05D2CD83E2}" dt="2021-10-19T12:11:15.827" v="39" actId="47"/>
        <pc:sldMkLst>
          <pc:docMk/>
          <pc:sldMk cId="0" sldId="262"/>
        </pc:sldMkLst>
      </pc:sldChg>
      <pc:sldChg chg="del">
        <pc:chgData name="Kim Gevers - van Uden" userId="3bc1b155-21dc-4228-af2e-9a69b1d3578e" providerId="ADAL" clId="{2D387D00-1345-4FC9-8145-2D05D2CD83E2}" dt="2021-10-19T12:11:17.062" v="40" actId="47"/>
        <pc:sldMkLst>
          <pc:docMk/>
          <pc:sldMk cId="0" sldId="268"/>
        </pc:sldMkLst>
      </pc:sldChg>
      <pc:sldChg chg="modSp mod">
        <pc:chgData name="Kim Gevers - van Uden" userId="3bc1b155-21dc-4228-af2e-9a69b1d3578e" providerId="ADAL" clId="{2D387D00-1345-4FC9-8145-2D05D2CD83E2}" dt="2021-10-19T12:09:02.727" v="35" actId="20577"/>
        <pc:sldMkLst>
          <pc:docMk/>
          <pc:sldMk cId="0" sldId="274"/>
        </pc:sldMkLst>
        <pc:spChg chg="mod">
          <ac:chgData name="Kim Gevers - van Uden" userId="3bc1b155-21dc-4228-af2e-9a69b1d3578e" providerId="ADAL" clId="{2D387D00-1345-4FC9-8145-2D05D2CD83E2}" dt="2021-10-19T12:09:02.727" v="35" actId="20577"/>
          <ac:spMkLst>
            <pc:docMk/>
            <pc:sldMk cId="0" sldId="274"/>
            <ac:spMk id="2" creationId="{00000000-0000-0000-0000-000000000000}"/>
          </ac:spMkLst>
        </pc:spChg>
      </pc:sldChg>
      <pc:sldChg chg="del">
        <pc:chgData name="Kim Gevers - van Uden" userId="3bc1b155-21dc-4228-af2e-9a69b1d3578e" providerId="ADAL" clId="{2D387D00-1345-4FC9-8145-2D05D2CD83E2}" dt="2021-10-19T12:02:28.363" v="0" actId="47"/>
        <pc:sldMkLst>
          <pc:docMk/>
          <pc:sldMk cId="3882052710" sldId="277"/>
        </pc:sldMkLst>
      </pc:sldChg>
      <pc:sldChg chg="modSp mod">
        <pc:chgData name="Kim Gevers - van Uden" userId="3bc1b155-21dc-4228-af2e-9a69b1d3578e" providerId="ADAL" clId="{2D387D00-1345-4FC9-8145-2D05D2CD83E2}" dt="2021-10-19T12:07:53.593" v="30" actId="20577"/>
        <pc:sldMkLst>
          <pc:docMk/>
          <pc:sldMk cId="3482397415" sldId="281"/>
        </pc:sldMkLst>
        <pc:spChg chg="mod">
          <ac:chgData name="Kim Gevers - van Uden" userId="3bc1b155-21dc-4228-af2e-9a69b1d3578e" providerId="ADAL" clId="{2D387D00-1345-4FC9-8145-2D05D2CD83E2}" dt="2021-10-19T12:07:53.593" v="30" actId="20577"/>
          <ac:spMkLst>
            <pc:docMk/>
            <pc:sldMk cId="3482397415" sldId="281"/>
            <ac:spMk id="2" creationId="{00000000-0000-0000-0000-000000000000}"/>
          </ac:spMkLst>
        </pc:spChg>
      </pc:sldChg>
      <pc:sldChg chg="modSp mod modAnim">
        <pc:chgData name="Kim Gevers - van Uden" userId="3bc1b155-21dc-4228-af2e-9a69b1d3578e" providerId="ADAL" clId="{2D387D00-1345-4FC9-8145-2D05D2CD83E2}" dt="2021-10-19T12:08:47.715" v="34" actId="14100"/>
        <pc:sldMkLst>
          <pc:docMk/>
          <pc:sldMk cId="2162967801" sldId="282"/>
        </pc:sldMkLst>
        <pc:spChg chg="mod">
          <ac:chgData name="Kim Gevers - van Uden" userId="3bc1b155-21dc-4228-af2e-9a69b1d3578e" providerId="ADAL" clId="{2D387D00-1345-4FC9-8145-2D05D2CD83E2}" dt="2021-10-19T12:08:47.715" v="34" actId="14100"/>
          <ac:spMkLst>
            <pc:docMk/>
            <pc:sldMk cId="2162967801" sldId="282"/>
            <ac:spMk id="3" creationId="{00000000-0000-0000-0000-000000000000}"/>
          </ac:spMkLst>
        </pc:spChg>
      </pc:sldChg>
      <pc:sldChg chg="del">
        <pc:chgData name="Kim Gevers - van Uden" userId="3bc1b155-21dc-4228-af2e-9a69b1d3578e" providerId="ADAL" clId="{2D387D00-1345-4FC9-8145-2D05D2CD83E2}" dt="2021-10-19T12:11:14.645" v="38" actId="47"/>
        <pc:sldMkLst>
          <pc:docMk/>
          <pc:sldMk cId="1248154686" sldId="283"/>
        </pc:sldMkLst>
      </pc:sldChg>
      <pc:sldChg chg="del">
        <pc:chgData name="Kim Gevers - van Uden" userId="3bc1b155-21dc-4228-af2e-9a69b1d3578e" providerId="ADAL" clId="{2D387D00-1345-4FC9-8145-2D05D2CD83E2}" dt="2021-10-19T12:11:12.671" v="37" actId="47"/>
        <pc:sldMkLst>
          <pc:docMk/>
          <pc:sldMk cId="3490697899" sldId="284"/>
        </pc:sldMkLst>
      </pc:sldChg>
      <pc:sldChg chg="modSp mod">
        <pc:chgData name="Kim Gevers - van Uden" userId="3bc1b155-21dc-4228-af2e-9a69b1d3578e" providerId="ADAL" clId="{2D387D00-1345-4FC9-8145-2D05D2CD83E2}" dt="2021-10-19T12:03:50.877" v="22" actId="1076"/>
        <pc:sldMkLst>
          <pc:docMk/>
          <pc:sldMk cId="3486033943" sldId="286"/>
        </pc:sldMkLst>
        <pc:spChg chg="mod">
          <ac:chgData name="Kim Gevers - van Uden" userId="3bc1b155-21dc-4228-af2e-9a69b1d3578e" providerId="ADAL" clId="{2D387D00-1345-4FC9-8145-2D05D2CD83E2}" dt="2021-10-19T12:03:38.554" v="20" actId="313"/>
          <ac:spMkLst>
            <pc:docMk/>
            <pc:sldMk cId="3486033943" sldId="286"/>
            <ac:spMk id="3" creationId="{00000000-0000-0000-0000-000000000000}"/>
          </ac:spMkLst>
        </pc:spChg>
        <pc:picChg chg="mod">
          <ac:chgData name="Kim Gevers - van Uden" userId="3bc1b155-21dc-4228-af2e-9a69b1d3578e" providerId="ADAL" clId="{2D387D00-1345-4FC9-8145-2D05D2CD83E2}" dt="2021-10-19T12:02:47.294" v="1" actId="1076"/>
          <ac:picMkLst>
            <pc:docMk/>
            <pc:sldMk cId="3486033943" sldId="286"/>
            <ac:picMk id="4" creationId="{00000000-0000-0000-0000-000000000000}"/>
          </ac:picMkLst>
        </pc:picChg>
        <pc:picChg chg="mod">
          <ac:chgData name="Kim Gevers - van Uden" userId="3bc1b155-21dc-4228-af2e-9a69b1d3578e" providerId="ADAL" clId="{2D387D00-1345-4FC9-8145-2D05D2CD83E2}" dt="2021-10-19T12:03:50.877" v="22" actId="1076"/>
          <ac:picMkLst>
            <pc:docMk/>
            <pc:sldMk cId="3486033943" sldId="286"/>
            <ac:picMk id="5" creationId="{00000000-0000-0000-0000-000000000000}"/>
          </ac:picMkLst>
        </pc:picChg>
      </pc:sldChg>
      <pc:sldChg chg="modSp mod">
        <pc:chgData name="Kim Gevers - van Uden" userId="3bc1b155-21dc-4228-af2e-9a69b1d3578e" providerId="ADAL" clId="{2D387D00-1345-4FC9-8145-2D05D2CD83E2}" dt="2021-10-19T12:06:42.855" v="29" actId="1076"/>
        <pc:sldMkLst>
          <pc:docMk/>
          <pc:sldMk cId="1730228598" sldId="287"/>
        </pc:sldMkLst>
        <pc:picChg chg="mod ord">
          <ac:chgData name="Kim Gevers - van Uden" userId="3bc1b155-21dc-4228-af2e-9a69b1d3578e" providerId="ADAL" clId="{2D387D00-1345-4FC9-8145-2D05D2CD83E2}" dt="2021-10-19T12:06:42.855" v="29" actId="1076"/>
          <ac:picMkLst>
            <pc:docMk/>
            <pc:sldMk cId="1730228598" sldId="287"/>
            <ac:picMk id="5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Rectangle 105"/>
          <p:cNvSpPr/>
          <p:nvPr/>
        </p:nvSpPr>
        <p:spPr>
          <a:xfrm rot="2700000">
            <a:off x="7446946" y="993285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9" name="Group 40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410" name="Straight Connector 40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" name="Freeform 4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" name="Oval 463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" name="Oval 465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" name="Oval 466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" name="Oval 467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" name="Oval 468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" name="Oval 469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" name="Oval 470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" name="Oval 471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" name="Oval 472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" name="Oval 473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" name="Oval 485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" name="Oval 486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" name="Oval 487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" name="Oval 488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" name="Oval 489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" name="Oval 490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" name="Oval 491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" name="Oval 492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Oval 493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Oval 494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" name="Oval 495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Oval 522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Oval 523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Oval 524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Oval 525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Oval 526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Oval 527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" name="Oval 528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" name="Oval 529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" name="Oval 530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Oval 531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Oval 543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Oval 544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Oval 545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Oval 546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Oval 547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Oval 548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Oval 549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Oval 550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Oval 551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Oval 552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Oval 553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Oval 566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Oval 567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Oval 568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Oval 569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Oval 570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Oval 571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Oval 572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Oval 573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Oval 574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Oval 575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Oval 587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Oval 588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Oval 589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Oval 590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592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Oval 610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Oval 611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Oval 612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Oval 613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Oval 614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Oval 615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Oval 616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Oval 617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Oval 618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Oval 619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63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Oval 63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Oval 63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Oval 63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Oval 63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Oval 64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Oval 64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Oval 65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Oval 65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Oval 65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Oval 65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Oval 65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Oval 65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Oval 66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Oval 66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Oval 66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Oval 66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Oval 683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Oval 684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Oval 685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1" name="Oval 7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2" name="Oval 7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3" name="Oval 7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4" name="Oval 7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5" name="Oval 7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6" name="Oval 7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7" name="Oval 7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8" name="Oval 7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9" name="Oval 7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0" name="Oval 7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1" name="Oval 7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2" name="Oval 7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3" name="Oval 7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4" name="Oval 7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5" name="Oval 7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6" name="Oval 7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7" name="Oval 7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8" name="Oval 7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9" name="Oval 7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0" name="Oval 7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1" name="Oval 7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2" name="Oval 7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3" name="Oval 7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4" name="Oval 7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5" name="Oval 7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6" name="Oval 7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7" name="Oval 7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8" name="Oval 7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9" name="Oval 7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0" name="Oval 7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1" name="Oval 7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2" name="Oval 7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3" name="Oval 7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4" name="Oval 7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5" name="Oval 7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6" name="Oval 7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7" name="Oval 7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8" name="Oval 7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9" name="Oval 7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0" name="Oval 7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1" name="Oval 7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2" name="Oval 7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3" name="Oval 7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4" name="Oval 7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5" name="Oval 7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6" name="Oval 7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7" name="Oval 7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8" name="Oval 7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9" name="Oval 7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0" name="Oval 7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1" name="Oval 7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2" name="Oval 7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3" name="Oval 7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4" name="Oval 7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CCC316D-A28D-7442-B5F7-61D81DF22A78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6224-19C3-A04C-B7E9-F25B6E1BFBF1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687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316D-A28D-7442-B5F7-61D81DF22A78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6224-19C3-A04C-B7E9-F25B6E1BFB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945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762000"/>
            <a:ext cx="5686425" cy="54102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316D-A28D-7442-B5F7-61D81DF22A78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6224-19C3-A04C-B7E9-F25B6E1BFBF1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11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316D-A28D-7442-B5F7-61D81DF22A78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6224-19C3-A04C-B7E9-F25B6E1BFB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582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 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Oval 189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Oval 191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Oval 192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Oval 193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Oval 194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Oval 195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Oval 196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Oval 197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Oval 198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Oval 199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Oval 200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Oval 201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Oval 202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Oval 203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Oval 204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Oval 205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Oval 206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Oval 207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Oval 208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Oval 209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Oval 210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Oval 214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Oval 215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Oval 216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Oval 217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Oval 218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Oval 219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Oval 220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Oval 221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Oval 222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Oval 223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Oval 224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Oval 225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Oval 226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Oval 227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Oval 228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Oval 229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Oval 230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Oval 231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Oval 232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Oval 233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Oval 234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Oval 235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Oval 236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Oval 237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Oval 238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Oval 239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" name="Oval 240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Oval 241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Oval 242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Oval 243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Oval 244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Oval 245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Oval 246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Oval 247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Oval 248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Oval 249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Oval 250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Oval 251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Oval 252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Oval 253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Oval 254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Oval 255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Oval 256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Oval 257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Oval 258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Oval 259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Oval 260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Oval 261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Oval 262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Oval 263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Oval 264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Oval 265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Oval 266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Oval 267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Oval 268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" name="Oval 269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" name="Oval 270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Oval 271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Oval 272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" name="Oval 273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Oval 274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" name="Oval 275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" name="Oval 276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" name="Oval 277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Oval 278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" name="Oval 279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" name="Oval 280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Oval 281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" name="Oval 282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" name="Oval 283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Oval 284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Oval 285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Oval 286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Oval 287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Oval 288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Oval 289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Oval 290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Oval 291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Oval 292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Oval 293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Oval 294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Oval 295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Oval 296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Oval 297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Oval 2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1" name="Oval 3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2" name="Oval 3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3" name="Oval 3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4" name="Oval 3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5" name="Oval 3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6" name="Oval 3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7" name="Oval 3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8" name="Oval 3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9" name="Oval 3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0" name="Oval 3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1" name="Oval 3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2" name="Oval 3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3" name="Oval 3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4" name="Oval 3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5" name="Oval 3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6" name="Oval 3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7" name="Oval 3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8" name="Oval 3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9" name="Oval 3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0" name="Oval 3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1" name="Oval 3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2" name="Oval 3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3" name="Oval 3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4" name="Oval 3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5" name="Oval 3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6" name="Oval 3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7" name="Oval 3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8" name="Oval 3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9" name="Oval 3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0" name="Oval 3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1" name="Oval 3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2" name="Oval 3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3" name="Oval 3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4" name="Oval 3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5" name="Oval 3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6" name="Oval 3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7" name="Oval 3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8" name="Oval 3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9" name="Oval 3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0" name="Oval 3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1" name="Oval 3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2" name="Oval 3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3" name="Oval 3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4" name="Oval 3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5" name="Oval 3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6" name="Oval 3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7" name="Oval 3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8" name="Oval 3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9" name="Oval 3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0" name="Oval 3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1" name="Oval 3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2" name="Oval 3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3" name="Oval 3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4" name="Oval 3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316D-A28D-7442-B5F7-61D81DF22A78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6224-19C3-A04C-B7E9-F25B6E1BFBF1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09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316D-A28D-7442-B5F7-61D81DF22A78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6224-19C3-A04C-B7E9-F25B6E1BFB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576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316D-A28D-7442-B5F7-61D81DF22A78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6224-19C3-A04C-B7E9-F25B6E1BFB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3999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316D-A28D-7442-B5F7-61D81DF22A78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6224-19C3-A04C-B7E9-F25B6E1BFB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5669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316D-A28D-7442-B5F7-61D81DF22A78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6224-19C3-A04C-B7E9-F25B6E1BFB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2075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316D-A28D-7442-B5F7-61D81DF22A78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6224-19C3-A04C-B7E9-F25B6E1BFB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516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316D-A28D-7442-B5F7-61D81DF22A78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6224-19C3-A04C-B7E9-F25B6E1BFBF1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34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CCC316D-A28D-7442-B5F7-61D81DF22A78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93D6224-19C3-A04C-B7E9-F25B6E1BFBF1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70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3.png"/><Relationship Id="rId4" Type="http://schemas.openxmlformats.org/officeDocument/2006/relationships/hyperlink" Target="http://www.youtube.com/watch?v=wTQw1CV6rd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Bloedsuiker prikken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052736"/>
            <a:ext cx="6742720" cy="26970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8298" y="188640"/>
            <a:ext cx="7290054" cy="1499616"/>
          </a:xfrm>
        </p:spPr>
        <p:txBody>
          <a:bodyPr/>
          <a:lstStyle/>
          <a:p>
            <a:r>
              <a:rPr lang="nl-NL" dirty="0"/>
              <a:t>Wat als de patiënt buiten bewustzijn is?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672771"/>
            <a:ext cx="7632848" cy="34124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Als dit je </a:t>
            </a:r>
            <a:r>
              <a:rPr lang="nl-NL" b="1" u="sng" dirty="0"/>
              <a:t>NU</a:t>
            </a:r>
            <a:r>
              <a:rPr lang="nl-NL" dirty="0"/>
              <a:t> tijdens de eerste stageperiode gebeurd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Direct noodoproep doen en werkbegeleider/collega laten komen en duidelijk zeggen dat patiënt een hypoglykemie heeft en NIET bij bewust zijn is.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De </a:t>
            </a:r>
            <a:r>
              <a:rPr lang="nl-NL" dirty="0" err="1"/>
              <a:t>vpk</a:t>
            </a:r>
            <a:r>
              <a:rPr lang="nl-NL" dirty="0"/>
              <a:t> kan dan direct glucagon injectie meenemen uit de dichtstbijzijnde koelkast.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296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523869"/>
            <a:ext cx="3925665" cy="5495931"/>
          </a:xfrm>
          <a:prstGeom prst="rect">
            <a:avLst/>
          </a:prstGeom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768096" y="2204864"/>
            <a:ext cx="3731896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Is het belangrijk om dit kaartje uit je hoofd te gaan leren</a:t>
            </a:r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210878"/>
            <a:ext cx="2686050" cy="17049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764344" cy="1499616"/>
          </a:xfrm>
        </p:spPr>
        <p:txBody>
          <a:bodyPr>
            <a:normAutofit/>
          </a:bodyPr>
          <a:lstStyle/>
          <a:p>
            <a:r>
              <a:rPr lang="nl-NL" dirty="0"/>
              <a:t>Wat doe je bij een </a:t>
            </a:r>
            <a:r>
              <a:rPr lang="nl-NL" dirty="0" err="1"/>
              <a:t>HYPerglycemie</a:t>
            </a:r>
            <a:r>
              <a:rPr lang="nl-NL" dirty="0"/>
              <a:t> (interventies)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Overleggen met arts voor beleid/overleg gediplomeerd verpleegkundige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In opdracht van arts; insuline toedienen, vaak heeft patiënt ook een </a:t>
            </a:r>
            <a:r>
              <a:rPr lang="nl-NL" dirty="0" err="1"/>
              <a:t>bijspuitschema</a:t>
            </a:r>
            <a:r>
              <a:rPr lang="nl-NL" dirty="0"/>
              <a:t>, deze raadplegen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Extra laten drinken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Bloedglucose extra prikken deze dag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Goed rapporteren en overdragen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meet je als je de bloedsuiker bepaald?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Je meet het bloedglucose gehalte in het bloed.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De uitslag wordt gemeten in </a:t>
            </a:r>
            <a:r>
              <a:rPr lang="nl-NL" dirty="0" err="1"/>
              <a:t>mmol</a:t>
            </a:r>
            <a:r>
              <a:rPr lang="nl-NL" dirty="0"/>
              <a:t>/l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lvl="8"/>
            <a:r>
              <a:rPr lang="nl-NL" sz="6400" b="1" dirty="0"/>
              <a:t>     +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393" y="4149080"/>
            <a:ext cx="3433757" cy="138038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501008"/>
            <a:ext cx="2019300" cy="2266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 err="1"/>
              <a:t>Bloedglucose-curve</a:t>
            </a:r>
            <a:endParaRPr lang="nl-NL" sz="6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Nuchter</a:t>
            </a:r>
          </a:p>
          <a:p>
            <a:r>
              <a:rPr lang="nl-NL" dirty="0"/>
              <a:t>4-puntscurve; wanneer prik je?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Waar noteer je de uitslag?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3933056"/>
            <a:ext cx="2590800" cy="17621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/>
              <a:t>Prikken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Waar prik je?</a:t>
            </a:r>
          </a:p>
          <a:p>
            <a:r>
              <a:rPr lang="nl-NL" dirty="0"/>
              <a:t>Wat zijn je voorbereidingen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123" y="953642"/>
            <a:ext cx="2232248" cy="5918840"/>
          </a:xfrm>
          <a:prstGeom prst="rect">
            <a:avLst/>
          </a:prstGeom>
        </p:spPr>
      </p:pic>
      <p:sp>
        <p:nvSpPr>
          <p:cNvPr id="6" name="Verbodssymbool 5"/>
          <p:cNvSpPr/>
          <p:nvPr/>
        </p:nvSpPr>
        <p:spPr>
          <a:xfrm>
            <a:off x="5004048" y="5085184"/>
            <a:ext cx="504056" cy="64807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Verbodssymbool 7"/>
          <p:cNvSpPr/>
          <p:nvPr/>
        </p:nvSpPr>
        <p:spPr>
          <a:xfrm>
            <a:off x="4499992" y="5450299"/>
            <a:ext cx="504056" cy="64807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9" name="Verbodssymbool 8"/>
          <p:cNvSpPr/>
          <p:nvPr/>
        </p:nvSpPr>
        <p:spPr>
          <a:xfrm>
            <a:off x="4413123" y="3220078"/>
            <a:ext cx="504056" cy="64807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Tips en weetjes bij het prikken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Een goed voorbereiding is het halve/hele werk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Handen wassen van patiënt. Kan net fruit of suiker hebben aangeraakt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Warme hand/vinger; hoe bereik je dat?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Juiste plek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Niet aarzelen bij prikken, stel naaldje op juiste diepte in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Niet stuwen “melken”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Hand lager houden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1</a:t>
            </a:r>
            <a:r>
              <a:rPr lang="nl-NL" baseline="30000" dirty="0"/>
              <a:t>e</a:t>
            </a:r>
            <a:r>
              <a:rPr lang="nl-NL" dirty="0"/>
              <a:t> druppel wegvegen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346" y="4941168"/>
            <a:ext cx="2070932" cy="145062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4902072"/>
            <a:ext cx="1033514" cy="1667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Bloedsuikermeters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649" y="3638804"/>
            <a:ext cx="2336800" cy="17526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251" y="19021"/>
            <a:ext cx="2562396" cy="266722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10" y="3219704"/>
            <a:ext cx="4219576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/>
              <a:t>Bloedsuikermeters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5947" y="1700808"/>
            <a:ext cx="7290054" cy="48245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Apparaat; batterij, beperkte levensduur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Verschillende soorten; check op je stage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Teststrip; eenmalig gebruik, in de naaldencontainer, veld goed gevuld met bloed,houdbaarheid, bewaren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Vraag: Wat doe je bij twijfel van de uitslag?</a:t>
            </a:r>
            <a:br>
              <a:rPr lang="nl-NL" dirty="0"/>
            </a:br>
            <a:endParaRPr lang="nl-NL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 herhalen prik andere hand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 Apparaat checken (soms moet het apparaat ge-</a:t>
            </a:r>
            <a:r>
              <a:rPr lang="nl-NL" dirty="0" err="1"/>
              <a:t>eikt</a:t>
            </a:r>
            <a:r>
              <a:rPr lang="nl-NL" dirty="0"/>
              <a:t> zijn)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 Venapunctie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 Patiënt niet aanspreekbaar: regelmatig bij het lab controleren of uitslag al bekend 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Filmpje </a:t>
            </a:r>
            <a:r>
              <a:rPr lang="nl-NL" dirty="0" err="1"/>
              <a:t>Breeze</a:t>
            </a:r>
            <a:r>
              <a:rPr lang="nl-NL" dirty="0"/>
              <a:t> 2</a:t>
            </a:r>
          </a:p>
        </p:txBody>
      </p:sp>
      <p:sp>
        <p:nvSpPr>
          <p:cNvPr id="4" name="Rechthoek 3"/>
          <p:cNvSpPr/>
          <p:nvPr/>
        </p:nvSpPr>
        <p:spPr>
          <a:xfrm>
            <a:off x="2127123" y="55871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4"/>
              </a:rPr>
              <a:t>http://www.youtube.com/watch?v=wTQw1CV6rdc</a:t>
            </a:r>
            <a:endParaRPr lang="nl-NL" dirty="0"/>
          </a:p>
          <a:p>
            <a:endParaRPr lang="nl-NL" dirty="0"/>
          </a:p>
        </p:txBody>
      </p:sp>
      <p:pic>
        <p:nvPicPr>
          <p:cNvPr id="6" name="Breeze 2 Instructie video [360p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600" y="1844824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 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Aan het einde van deze les kun je benoemen welke soorten diabetes er zijn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Aan het einde van deze les kun je vertellen wat een normaalwaarde van glucose is zijn een patiënt met diabetes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Een het einde van deze les kun je uitleggen wat een hypo en hyperglykemie is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Aan het einde van de les kun je globaal de verpleegkundige stappen (interventies) benoemen die je neemt bij een hypo en hyperglykemie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Aan het einde van deze les heb je de observatielijst van </a:t>
            </a:r>
            <a:r>
              <a:rPr lang="nl-NL" dirty="0" err="1"/>
              <a:t>Vilans</a:t>
            </a:r>
            <a:r>
              <a:rPr lang="nl-NL" dirty="0"/>
              <a:t> doorgelezen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Aan het einde van deze les, kun je benoemen welke stappen je neemt bij de bepaling van bloedglucose bij een patiënt  </a:t>
            </a:r>
          </a:p>
        </p:txBody>
      </p:sp>
    </p:spTree>
    <p:extLst>
      <p:ext uri="{BB962C8B-B14F-4D97-AF65-F5344CB8AC3E}">
        <p14:creationId xmlns:p14="http://schemas.microsoft.com/office/powerpoint/2010/main" val="163350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Hoe komt diabetes aan zijn naam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861018"/>
            <a:ext cx="7989752" cy="4592317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Diabetes mellitus (letterlijk ‘honing zoete doorstroming’).</a:t>
            </a:r>
          </a:p>
          <a:p>
            <a:r>
              <a:rPr lang="nl-NL" dirty="0"/>
              <a:t>Zoete urine</a:t>
            </a:r>
          </a:p>
          <a:p>
            <a:r>
              <a:rPr lang="nl-NL" dirty="0"/>
              <a:t>Streefwaarde 4-8 </a:t>
            </a:r>
            <a:r>
              <a:rPr lang="nl-NL" dirty="0" err="1"/>
              <a:t>mmol</a:t>
            </a:r>
            <a:r>
              <a:rPr lang="nl-NL" dirty="0"/>
              <a:t> (als je DM hebt) 	</a:t>
            </a:r>
            <a:endParaRPr lang="nl-NL" sz="1200" dirty="0"/>
          </a:p>
          <a:p>
            <a:r>
              <a:rPr lang="nl-NL" dirty="0"/>
              <a:t>Drie soorten (typen) diabetes te onderscheiden:</a:t>
            </a:r>
            <a:br>
              <a:rPr lang="nl-NL" dirty="0"/>
            </a:br>
            <a:r>
              <a:rPr lang="nl-NL" dirty="0"/>
              <a:t>- type 1</a:t>
            </a:r>
            <a:br>
              <a:rPr lang="nl-NL" dirty="0"/>
            </a:br>
            <a:r>
              <a:rPr lang="nl-NL" dirty="0"/>
              <a:t>- type 2 of 'ouderdomsdiabetes'</a:t>
            </a:r>
            <a:br>
              <a:rPr lang="nl-NL" dirty="0"/>
            </a:br>
            <a:r>
              <a:rPr lang="nl-NL" dirty="0"/>
              <a:t>- zwangerschapsdiabetes de zwangerschapshormonen verhogen bloedglucose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Gezonde mensen:</a:t>
            </a:r>
          </a:p>
          <a:p>
            <a:r>
              <a:rPr lang="nl-NL" dirty="0"/>
              <a:t>Bloedsuiker - niet nuchter geprikt (zo'n anderhalf tot twee uur na een maaltijd, op het moment dat er het meeste bloedsuiker in het bloed zit):</a:t>
            </a:r>
          </a:p>
          <a:p>
            <a:pPr lvl="1"/>
            <a:r>
              <a:rPr lang="nl-NL" dirty="0"/>
              <a:t>Onder de 7,8 </a:t>
            </a:r>
            <a:r>
              <a:rPr lang="nl-NL" dirty="0" err="1"/>
              <a:t>mmol</a:t>
            </a:r>
            <a:r>
              <a:rPr lang="nl-NL" dirty="0"/>
              <a:t>/l - geen diabetes</a:t>
            </a:r>
          </a:p>
          <a:p>
            <a:pPr lvl="1"/>
            <a:r>
              <a:rPr lang="nl-NL" dirty="0"/>
              <a:t>Boven de 11 </a:t>
            </a:r>
            <a:r>
              <a:rPr lang="nl-NL" dirty="0" err="1"/>
              <a:t>mmol</a:t>
            </a:r>
            <a:r>
              <a:rPr lang="nl-NL" dirty="0"/>
              <a:t>/l - diabetes 						</a:t>
            </a:r>
            <a:br>
              <a:rPr lang="nl-NL" dirty="0"/>
            </a:br>
            <a:r>
              <a:rPr lang="nl-NL" sz="900" dirty="0"/>
              <a:t>bron diabetesfonds</a:t>
            </a:r>
          </a:p>
          <a:p>
            <a:endParaRPr lang="nl-NL" dirty="0"/>
          </a:p>
        </p:txBody>
      </p:sp>
      <p:pic>
        <p:nvPicPr>
          <p:cNvPr id="4" name="Afbeelding 3" descr="zoetedoorsrtomi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4497" y="2242935"/>
            <a:ext cx="1141413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278" y="478611"/>
            <a:ext cx="1295400" cy="1295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86033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78775"/>
            <a:ext cx="2557852" cy="204628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28600" y="6367790"/>
            <a:ext cx="3505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/>
              <a:t>mbo utrecht – UZa GZa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088" y="589731"/>
            <a:ext cx="7989752" cy="1083329"/>
          </a:xfrm>
        </p:spPr>
        <p:txBody>
          <a:bodyPr/>
          <a:lstStyle/>
          <a:p>
            <a:r>
              <a:rPr lang="nl-NL"/>
              <a:t>Type 1 geen insuline meer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3892" y="1614099"/>
            <a:ext cx="7989752" cy="4441357"/>
          </a:xfrm>
        </p:spPr>
        <p:txBody>
          <a:bodyPr>
            <a:normAutofit/>
          </a:bodyPr>
          <a:lstStyle/>
          <a:p>
            <a:endParaRPr lang="nl-NL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Je eigen afweersysteem gaat de insuline producerende cellen doden. </a:t>
            </a:r>
            <a:br>
              <a:rPr lang="nl-NL" dirty="0"/>
            </a:br>
            <a:r>
              <a:rPr lang="nl-NL" dirty="0"/>
              <a:t>Deze cellen worden opeens gezien als een vreemde binnendringer.</a:t>
            </a:r>
            <a:br>
              <a:rPr lang="nl-NL" dirty="0"/>
            </a:br>
            <a:r>
              <a:rPr lang="nl-NL" dirty="0"/>
              <a:t>Die afbraak kost enkele maanden tot ongeveer een jaar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oorzaak onbekend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niets kan dat stoppen, niets kan dat repareren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eerste symptomen(klachten) komen pas als het overgrote deel (80%)van de cellen dood 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Het is niet of nauwelijks erfelijk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na begin van de symptomen is het snel dodelijk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de enige reële kans om te blijven leven is injecteren van insuline</a:t>
            </a:r>
          </a:p>
          <a:p>
            <a:endParaRPr lang="nl-NL" sz="2900" dirty="0">
              <a:solidFill>
                <a:srgbClr val="FF000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022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fbeeldingsresultaat voor appelvormige obesi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263" y="5418999"/>
            <a:ext cx="1892737" cy="1482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228600" y="6367790"/>
            <a:ext cx="3505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/>
              <a:t>mbo utrecht – UZa GZa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46748" y="1147042"/>
            <a:ext cx="8450640" cy="5220747"/>
          </a:xfrm>
        </p:spPr>
        <p:txBody>
          <a:bodyPr>
            <a:normAutofit/>
          </a:bodyPr>
          <a:lstStyle/>
          <a:p>
            <a:endParaRPr lang="nl-NL" sz="2800" dirty="0">
              <a:solidFill>
                <a:srgbClr val="FF0000"/>
              </a:solidFill>
            </a:endParaRPr>
          </a:p>
          <a:p>
            <a:r>
              <a:rPr lang="nl-NL" sz="2800" dirty="0"/>
              <a:t>Oorzaak 1: D</a:t>
            </a:r>
            <a:r>
              <a:rPr lang="nl-NL" sz="2800" dirty="0">
                <a:solidFill>
                  <a:schemeClr val="tx1"/>
                </a:solidFill>
              </a:rPr>
              <a:t>e cellen zijn overvraagd en uitgeput</a:t>
            </a:r>
            <a:endParaRPr lang="nl-NL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de productie van insuline is er wel degelijk, maar die is te 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sloom</a:t>
            </a:r>
            <a:r>
              <a:rPr lang="nl-NL" dirty="0"/>
              <a:t> en het vangt de verhoging van de glucosespiegel na de maaltijd niet op tijd op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oorzaak: aanleg, leeftijd en te vaak en teveel zoetigheid en andere koolhydraten nuttigen</a:t>
            </a:r>
          </a:p>
          <a:p>
            <a:pPr marL="0" indent="0">
              <a:buNone/>
            </a:pPr>
            <a:r>
              <a:rPr lang="nl-NL" sz="2800" dirty="0"/>
              <a:t>Oorzaak 2 : De cellen, vooral vet en lever weefsel, zijn ongevoelig voor de effecten van insuline; </a:t>
            </a:r>
            <a:r>
              <a:rPr lang="nl-NL" sz="2800" i="1" dirty="0">
                <a:solidFill>
                  <a:srgbClr val="FF0000"/>
                </a:solidFill>
              </a:rPr>
              <a:t>insulineresistentie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uitgelokt door overgewicht en de appelvormige obesitas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insuline in normale hoeveelheden heeft geen effect meer; de insulinespiegel moet drastisch omhoog om effect te hebben;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na de maaltijd blijft de glucose veel te lang hoog</a:t>
            </a:r>
            <a:endParaRPr lang="nl-NL" dirty="0">
              <a:solidFill>
                <a:srgbClr val="FF0000"/>
              </a:solidFill>
            </a:endParaRP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68096" y="165685"/>
            <a:ext cx="7290054" cy="1499616"/>
          </a:xfrm>
        </p:spPr>
        <p:txBody>
          <a:bodyPr/>
          <a:lstStyle/>
          <a:p>
            <a:r>
              <a:rPr lang="nl-NL" dirty="0"/>
              <a:t>Type 2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150" y="165685"/>
            <a:ext cx="15240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0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Wat zijn normaalwaarden voor een patiënt met diabetes?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Streefwaarde 4-8 </a:t>
            </a:r>
            <a:r>
              <a:rPr lang="nl-NL" dirty="0" err="1"/>
              <a:t>mmol</a:t>
            </a:r>
            <a:r>
              <a:rPr lang="nl-NL" dirty="0"/>
              <a:t> (als je DM hebt)</a:t>
            </a:r>
          </a:p>
          <a:p>
            <a:pPr>
              <a:buFont typeface="Wingdings" panose="05000000000000000000" pitchFamily="2" charset="2"/>
              <a:buChar char="v"/>
            </a:pPr>
            <a:endParaRPr lang="nl-NL" dirty="0"/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Je spreekt bij lager van een hypoglykemie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Je spreekt dan hoger van een hyperglykemie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4145770"/>
            <a:ext cx="4838943" cy="234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9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Hypoglykemie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Hoe lager de bloedsuiker is</a:t>
            </a:r>
            <a:br>
              <a:rPr lang="nl-NL" dirty="0"/>
            </a:br>
            <a:r>
              <a:rPr lang="nl-NL" dirty="0"/>
              <a:t>hoe meer functies je verliest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Daarom……………………………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700808"/>
            <a:ext cx="2383743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5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6" y="2286000"/>
            <a:ext cx="3731896" cy="4023360"/>
          </a:xfrm>
        </p:spPr>
        <p:txBody>
          <a:bodyPr/>
          <a:lstStyle/>
          <a:p>
            <a:r>
              <a:rPr lang="nl-NL" dirty="0"/>
              <a:t>Is het belangrijk om dit kaartje uit je hoofd te gaan leren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914" y="611698"/>
            <a:ext cx="4000111" cy="543020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210878"/>
            <a:ext cx="26860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82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8052376" cy="1499616"/>
          </a:xfrm>
        </p:spPr>
        <p:txBody>
          <a:bodyPr>
            <a:normAutofit/>
          </a:bodyPr>
          <a:lstStyle/>
          <a:p>
            <a:r>
              <a:rPr lang="nl-NL" dirty="0"/>
              <a:t>Wat doe je bij een </a:t>
            </a:r>
            <a:r>
              <a:rPr lang="nl-NL" dirty="0" err="1"/>
              <a:t>HYPOglycemie</a:t>
            </a:r>
            <a:r>
              <a:rPr lang="nl-NL" dirty="0"/>
              <a:t> (interventies)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Deze maatregelen zijn voor een patiënt die bij bewustzijn is:</a:t>
            </a:r>
            <a:br>
              <a:rPr lang="nl-NL" dirty="0"/>
            </a:b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“Snelle suikers” toedienen = druivensuiker of </a:t>
            </a:r>
            <a:r>
              <a:rPr lang="nl-NL" dirty="0" err="1"/>
              <a:t>evt</a:t>
            </a:r>
            <a:r>
              <a:rPr lang="nl-NL" dirty="0"/>
              <a:t> ranja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Daarna “langzame” suikers toedienen = boterham(men) met hartig beleg of yoghurt met muesli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Gediplomeerd collega waarschuwen, deze zal ook </a:t>
            </a:r>
            <a:r>
              <a:rPr lang="nl-NL" dirty="0" err="1"/>
              <a:t>zsm</a:t>
            </a:r>
            <a:r>
              <a:rPr lang="nl-NL" dirty="0"/>
              <a:t> de arts waarschuwen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Beleid door arts laten bepalen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Herhalen bloedglucose spiegel na 10 min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Rest van de dag een dag curve aanhouden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Geregeld binnen lopen bij de patiënt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Rapporteren en overdragen aan de dienst na je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239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Grijswaarde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259</TotalTime>
  <Words>940</Words>
  <Application>Microsoft Office PowerPoint</Application>
  <PresentationFormat>Diavoorstelling (4:3)</PresentationFormat>
  <Paragraphs>112</Paragraphs>
  <Slides>19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Tw Cen MT</vt:lpstr>
      <vt:lpstr>Tw Cen MT Condensed</vt:lpstr>
      <vt:lpstr>Wingdings</vt:lpstr>
      <vt:lpstr>Wingdings 3</vt:lpstr>
      <vt:lpstr>Integraal</vt:lpstr>
      <vt:lpstr>Bloedsuiker prikken</vt:lpstr>
      <vt:lpstr>Les doelen</vt:lpstr>
      <vt:lpstr>Hoe komt diabetes aan zijn naam</vt:lpstr>
      <vt:lpstr>Type 1 geen insuline meer</vt:lpstr>
      <vt:lpstr>Type 2</vt:lpstr>
      <vt:lpstr>Wat zijn normaalwaarden voor een patiënt met diabetes?</vt:lpstr>
      <vt:lpstr>Hypoglykemie</vt:lpstr>
      <vt:lpstr>PowerPoint-presentatie</vt:lpstr>
      <vt:lpstr>Wat doe je bij een HYPOglycemie (interventies)</vt:lpstr>
      <vt:lpstr>Wat als de patiënt buiten bewustzijn is?</vt:lpstr>
      <vt:lpstr>PowerPoint-presentatie</vt:lpstr>
      <vt:lpstr>Wat doe je bij een HYPerglycemie (interventies)</vt:lpstr>
      <vt:lpstr>Wat meet je als je de bloedsuiker bepaald?</vt:lpstr>
      <vt:lpstr>Bloedglucose-curve</vt:lpstr>
      <vt:lpstr>Prikken</vt:lpstr>
      <vt:lpstr>Tips en weetjes bij het prikken</vt:lpstr>
      <vt:lpstr>Bloedsuikermeters</vt:lpstr>
      <vt:lpstr>Bloedsuikermeters</vt:lpstr>
      <vt:lpstr>Filmpje Breeze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Bloedsuiker prikken</dc:title>
  <dc:creator>Irma Geerars</dc:creator>
  <cp:lastModifiedBy>Kim Gevers - van Uden</cp:lastModifiedBy>
  <cp:revision>17</cp:revision>
  <dcterms:created xsi:type="dcterms:W3CDTF">2013-09-08T08:25:33Z</dcterms:created>
  <dcterms:modified xsi:type="dcterms:W3CDTF">2021-10-19T12:11:21Z</dcterms:modified>
</cp:coreProperties>
</file>